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7" r:id="rId2"/>
    <p:sldId id="314" r:id="rId3"/>
    <p:sldId id="320" r:id="rId4"/>
    <p:sldId id="321" r:id="rId5"/>
    <p:sldId id="323" r:id="rId6"/>
    <p:sldId id="322" r:id="rId7"/>
    <p:sldId id="324" r:id="rId8"/>
    <p:sldId id="265" r:id="rId9"/>
    <p:sldId id="325" r:id="rId10"/>
    <p:sldId id="310" r:id="rId11"/>
    <p:sldId id="326" r:id="rId12"/>
    <p:sldId id="328" r:id="rId13"/>
    <p:sldId id="329" r:id="rId14"/>
    <p:sldId id="330" r:id="rId15"/>
    <p:sldId id="331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00" d="100"/>
          <a:sy n="100" d="100"/>
        </p:scale>
        <p:origin x="102" y="40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3/17/2023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3/17/2023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3/17/2023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3/17/2023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3/17/2023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07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465" y="3048000"/>
            <a:ext cx="8692399" cy="2819400"/>
          </a:xfrm>
        </p:spPr>
        <p:txBody>
          <a:bodyPr/>
          <a:lstStyle/>
          <a:p>
            <a:r>
              <a:rPr lang="en-US" dirty="0"/>
              <a:t>God Graciously gave Jericho to Israel – Joshua Chapter Six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D724B-99E1-3680-CA93-1B372E77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2" y="488950"/>
            <a:ext cx="99949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2112" y="3866761"/>
            <a:ext cx="8692399" cy="2819400"/>
          </a:xfrm>
        </p:spPr>
        <p:txBody>
          <a:bodyPr/>
          <a:lstStyle/>
          <a:p>
            <a:r>
              <a:rPr lang="en-US" dirty="0"/>
              <a:t>“Israel fled before the men of Ai”  Joshua 7:4,5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F5185-77F8-6482-0174-FF0367C74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67"/>
          <a:stretch/>
        </p:blipFill>
        <p:spPr>
          <a:xfrm>
            <a:off x="2741612" y="190500"/>
            <a:ext cx="81534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1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66761"/>
            <a:ext cx="9642099" cy="2819400"/>
          </a:xfrm>
        </p:spPr>
        <p:txBody>
          <a:bodyPr/>
          <a:lstStyle/>
          <a:p>
            <a:r>
              <a:rPr lang="en-US" dirty="0"/>
              <a:t>“he and the elders of Israel…put dust on their heads”  Joshua 7:6-9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677141-88B0-B48E-17E8-CB684F1A7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612" y="19050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3866761"/>
            <a:ext cx="10327899" cy="2819400"/>
          </a:xfrm>
        </p:spPr>
        <p:txBody>
          <a:bodyPr/>
          <a:lstStyle/>
          <a:p>
            <a:r>
              <a:rPr lang="en-US" dirty="0"/>
              <a:t>“the family which the Lord takes shall come by households”  Joshua 7:6-9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56038E-348A-C527-2B66-814154F55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159398"/>
            <a:ext cx="6705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0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866761"/>
            <a:ext cx="10023099" cy="281940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4800" b="0" i="0" u="none" strike="noStrike" baseline="0" dirty="0"/>
              <a:t>tell me now what you have done; do not hide it from me."</a:t>
            </a:r>
            <a:r>
              <a:rPr lang="en-US" dirty="0"/>
              <a:t>”  Joshua 7:19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40F41-1A70-ACB8-80A9-CDA99FBE8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383" y="381000"/>
            <a:ext cx="8284207" cy="465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2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5105399"/>
            <a:ext cx="10023099" cy="1580761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4800" b="0" i="0" u="none" strike="noStrike" baseline="0" dirty="0"/>
              <a:t>I have sinned against the Lord God of Israel”  </a:t>
            </a:r>
            <a:r>
              <a:rPr lang="en-US" dirty="0"/>
              <a:t>Joshua 7:20,21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E10A97-0D03-7AB5-A1E8-69923026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228600"/>
            <a:ext cx="8877299" cy="497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8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0515" y="304800"/>
            <a:ext cx="8229600" cy="1066800"/>
          </a:xfrm>
        </p:spPr>
        <p:txBody>
          <a:bodyPr/>
          <a:lstStyle/>
          <a:p>
            <a:r>
              <a:rPr lang="en-US" dirty="0"/>
              <a:t>How Sin Works: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5213" y="1676400"/>
            <a:ext cx="8229600" cy="4343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it-IT" sz="3600" cap="none" dirty="0">
                <a:solidFill>
                  <a:schemeClr val="tx1"/>
                </a:solidFill>
                <a:latin typeface="Times New Roman" panose="02020603050405020304" pitchFamily="18" charset="0"/>
              </a:rPr>
              <a:t>1.  «I SAW» Genesis 3:6 «saw that the tree was good for food»</a:t>
            </a:r>
          </a:p>
          <a:p>
            <a:pPr>
              <a:lnSpc>
                <a:spcPct val="150000"/>
              </a:lnSpc>
            </a:pPr>
            <a:r>
              <a:rPr lang="it-IT" sz="3600" cap="none" dirty="0">
                <a:solidFill>
                  <a:schemeClr val="tx1"/>
                </a:solidFill>
                <a:latin typeface="Times New Roman" panose="02020603050405020304" pitchFamily="18" charset="0"/>
              </a:rPr>
              <a:t>2.  «I COVETED THEM»  «pleasant to the eyes...desirable»</a:t>
            </a:r>
          </a:p>
          <a:p>
            <a:pPr>
              <a:lnSpc>
                <a:spcPct val="150000"/>
              </a:lnSpc>
            </a:pPr>
            <a:r>
              <a:rPr lang="it-IT" sz="3600" cap="none" dirty="0">
                <a:solidFill>
                  <a:schemeClr val="tx1"/>
                </a:solidFill>
                <a:latin typeface="Times New Roman" panose="02020603050405020304" pitchFamily="18" charset="0"/>
              </a:rPr>
              <a:t>3.  «TOOK THEM» «she took of its fruit and ate.»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866761"/>
            <a:ext cx="10023099" cy="281940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4800" b="0" i="0" u="none" strike="noStrike" baseline="0" dirty="0"/>
              <a:t>all Israel stoned him with stones; and they burned them with fire</a:t>
            </a:r>
            <a:r>
              <a:rPr lang="en-US" dirty="0"/>
              <a:t>”  Joshua 7:24-26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9EDA4-0C55-AE2A-E975-924740E70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2" y="202941"/>
            <a:ext cx="7945951" cy="446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6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1065213" y="1104900"/>
            <a:ext cx="8229600" cy="2705100"/>
          </a:xfrm>
        </p:spPr>
        <p:txBody>
          <a:bodyPr>
            <a:normAutofit/>
          </a:bodyPr>
          <a:lstStyle/>
          <a:p>
            <a:r>
              <a:rPr lang="en-US" sz="8000" dirty="0"/>
              <a:t>Caused a Whole Nation to Suffer!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5400" cap="none" dirty="0">
                <a:solidFill>
                  <a:schemeClr val="tx1"/>
                </a:solidFill>
              </a:rPr>
              <a:t>Hebrews 2:2,3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836612" y="152400"/>
            <a:ext cx="9677399" cy="1219200"/>
          </a:xfrm>
        </p:spPr>
        <p:txBody>
          <a:bodyPr>
            <a:normAutofit/>
          </a:bodyPr>
          <a:lstStyle/>
          <a:p>
            <a:r>
              <a:rPr lang="en-US" sz="8000" dirty="0"/>
              <a:t>THE SIN Of ACHAN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type="subTitle" idx="1"/>
          </p:nvPr>
        </p:nvSpPr>
        <p:spPr>
          <a:xfrm>
            <a:off x="1065211" y="1371600"/>
            <a:ext cx="9677399" cy="49529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“One sin won’t hurt.”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James 2:10 “one point… guilty of all”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Eve’s ONE SIN brought DEATH into the world – Genesis 3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Moses’ ONE SIN – Numbers 20:7-13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Nadab &amp; Abihu – Leviticus 10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Uzzah – 2 Samuel 6:1-8</a:t>
            </a:r>
          </a:p>
          <a:p>
            <a:pPr>
              <a:lnSpc>
                <a:spcPct val="120000"/>
              </a:lnSpc>
            </a:pPr>
            <a:r>
              <a:rPr lang="en-US" sz="5400" cap="none" dirty="0">
                <a:solidFill>
                  <a:schemeClr val="tx1"/>
                </a:solidFill>
              </a:rPr>
              <a:t>Ananias &amp; Sapphira – Acts 5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SIN Of ACHAN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524000"/>
            <a:ext cx="9134391" cy="495299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Rich Young Ruler lacked ONE THING to inherit eternal life – Luke 18:22,23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Simon the sorcerer was “poisoned by bitterness…bound by iniquity” after ONE SIN – Acts 8:23</a:t>
            </a:r>
          </a:p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ONE SIN launches MANY – Joseph’s brothers envious of him – hated him – conspired to do him harm- Genesis 37    </a:t>
            </a:r>
          </a:p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David looked with LUST at Bathsheba  - one sin led to another – murdered her husband – 2 Samuel 11</a:t>
            </a:r>
            <a:endParaRPr lang="en-US" sz="12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5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SIN Of ACHAN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524000"/>
            <a:ext cx="9134391" cy="495299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Apostasy Occurs One Step At A Time – 2 Timothy 4:1-4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Do not endure SOUND DOCTRINE</a:t>
            </a:r>
          </a:p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Heap up their own teachers to SCRATCH THEIR EARS</a:t>
            </a:r>
          </a:p>
          <a:p>
            <a:pPr>
              <a:lnSpc>
                <a:spcPct val="120000"/>
              </a:lnSpc>
            </a:pPr>
            <a:r>
              <a:rPr lang="en-US" sz="2800" cap="none" dirty="0">
                <a:solidFill>
                  <a:schemeClr val="tx1"/>
                </a:solidFill>
              </a:rPr>
              <a:t>Turn away to FABLES!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dirty="0"/>
              <a:t>GOING……….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cap="none" dirty="0">
                <a:solidFill>
                  <a:schemeClr val="tx1"/>
                </a:solidFill>
              </a:rPr>
              <a:t>Each Sin we learn to TOLERATE makes it easier to TOLERATE the NEXT!</a:t>
            </a:r>
            <a:endParaRPr lang="en-US" sz="1200" cap="none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43F7A-58B4-816E-9C57-7C783C8321DD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3CF81B-36A4-D3ED-3CFB-806D4F2F3F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4"/>
          <a:stretch/>
        </p:blipFill>
        <p:spPr>
          <a:xfrm>
            <a:off x="4951412" y="4191001"/>
            <a:ext cx="2971800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447BBB-294E-D4C5-4556-E044BA1C9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144" y="3962400"/>
            <a:ext cx="2226400" cy="137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66D57C-72E8-C20A-E6C3-25A307D35BB8}"/>
              </a:ext>
            </a:extLst>
          </p:cNvPr>
          <p:cNvSpPr txBox="1"/>
          <p:nvPr/>
        </p:nvSpPr>
        <p:spPr>
          <a:xfrm>
            <a:off x="7999412" y="29473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2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SIN Of ACHAN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524000"/>
            <a:ext cx="9524999" cy="53340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cap="none" dirty="0">
                <a:solidFill>
                  <a:schemeClr val="tx1"/>
                </a:solidFill>
              </a:rPr>
              <a:t>“</a:t>
            </a:r>
            <a:r>
              <a:rPr lang="en-US" sz="3600" b="1" i="1" cap="none" dirty="0">
                <a:solidFill>
                  <a:schemeClr val="tx1"/>
                </a:solidFill>
              </a:rPr>
              <a:t>Ones sin is nobody’s business but his own!”</a:t>
            </a:r>
            <a:endParaRPr lang="en-US" sz="2800" b="1" cap="none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100" dirty="0"/>
              <a:t>Joshua 7:1,11 “Israel has sinned…”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100" cap="none" dirty="0">
                <a:solidFill>
                  <a:schemeClr val="tx1"/>
                </a:solidFill>
              </a:rPr>
              <a:t>Also affected his family – Joshua 7:24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100" cap="none" dirty="0">
                <a:solidFill>
                  <a:schemeClr val="tx1"/>
                </a:solidFill>
              </a:rPr>
              <a:t>Fornicator at Corinth affected whole church – 1 Corinthians 5:6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900" b="1" i="1" cap="none" dirty="0">
                <a:solidFill>
                  <a:schemeClr val="tx1"/>
                </a:solidFill>
              </a:rPr>
              <a:t>“One can keep sins hidden!”</a:t>
            </a:r>
            <a:endParaRPr lang="en-US" sz="2800" b="1" i="1" cap="none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100" cap="none" dirty="0">
                <a:solidFill>
                  <a:schemeClr val="tx1"/>
                </a:solidFill>
              </a:rPr>
              <a:t>Numbers 32:23 “your sin will find you out.”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100" dirty="0"/>
              <a:t>Hebrews 4:13  ”all things are naked and open”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100" cap="none" dirty="0">
                <a:solidFill>
                  <a:schemeClr val="tx1"/>
                </a:solidFill>
              </a:rPr>
              <a:t>2 Corinthians 5:10 “all appear before the judg</a:t>
            </a:r>
            <a:r>
              <a:rPr lang="en-US" sz="3100" dirty="0"/>
              <a:t>ment seat of Christ”</a:t>
            </a:r>
            <a:endParaRPr lang="en-US" sz="3100" cap="none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43F7A-58B4-816E-9C57-7C783C8321DD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66D57C-72E8-C20A-E6C3-25A307D35BB8}"/>
              </a:ext>
            </a:extLst>
          </p:cNvPr>
          <p:cNvSpPr txBox="1"/>
          <p:nvPr/>
        </p:nvSpPr>
        <p:spPr>
          <a:xfrm>
            <a:off x="7999412" y="29473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684212" y="304800"/>
            <a:ext cx="8839200" cy="3657600"/>
          </a:xfrm>
        </p:spPr>
        <p:txBody>
          <a:bodyPr>
            <a:normAutofit fontScale="90000"/>
          </a:bodyPr>
          <a:lstStyle/>
          <a:p>
            <a:r>
              <a:rPr lang="en-US" sz="8000" dirty="0"/>
              <a:t>One Sin, Not Repented of, Can Make a Big Difference!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type="subTitle" idx="1"/>
          </p:nvPr>
        </p:nvSpPr>
        <p:spPr>
          <a:xfrm>
            <a:off x="760412" y="4114800"/>
            <a:ext cx="8534401" cy="2514600"/>
          </a:xfrm>
        </p:spPr>
        <p:txBody>
          <a:bodyPr>
            <a:normAutofit/>
          </a:bodyPr>
          <a:lstStyle/>
          <a:p>
            <a:r>
              <a:rPr lang="en-US" sz="5400" cap="none" dirty="0">
                <a:solidFill>
                  <a:schemeClr val="tx1"/>
                </a:solidFill>
              </a:rPr>
              <a:t>Don’t Delude Yourself!</a:t>
            </a:r>
          </a:p>
          <a:p>
            <a:r>
              <a:rPr lang="en-US" sz="5400" cap="none" dirty="0">
                <a:solidFill>
                  <a:schemeClr val="tx1"/>
                </a:solidFill>
              </a:rPr>
              <a:t>Mess Around With SIN</a:t>
            </a:r>
          </a:p>
          <a:p>
            <a:r>
              <a:rPr lang="en-US" sz="5400" cap="none" dirty="0">
                <a:solidFill>
                  <a:schemeClr val="tx1"/>
                </a:solidFill>
              </a:rPr>
              <a:t>You Will Pay The Price!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79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277</TotalTime>
  <Words>447</Words>
  <Application>Microsoft Office PowerPoint</Application>
  <PresentationFormat>Custom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Corbel</vt:lpstr>
      <vt:lpstr>Times New Roman</vt:lpstr>
      <vt:lpstr>Digital Blue Tunnel 16x9</vt:lpstr>
      <vt:lpstr>PowerPoint Presentation</vt:lpstr>
      <vt:lpstr>God Graciously gave Jericho to Israel – Joshua Chapter Six</vt:lpstr>
      <vt:lpstr>“Israel fled before the men of Ai”  Joshua 7:4,5</vt:lpstr>
      <vt:lpstr>“he and the elders of Israel…put dust on their heads”  Joshua 7:6-9</vt:lpstr>
      <vt:lpstr>“the family which the Lord takes shall come by households”  Joshua 7:6-9</vt:lpstr>
      <vt:lpstr>“tell me now what you have done; do not hide it from me."”  Joshua 7:19</vt:lpstr>
      <vt:lpstr>“I have sinned against the Lord God of Israel”  Joshua 7:20,21</vt:lpstr>
      <vt:lpstr>How Sin Works:</vt:lpstr>
      <vt:lpstr>“all Israel stoned him with stones; and they burned them with fire”  Joshua 7:24-26</vt:lpstr>
      <vt:lpstr>Caused a Whole Nation to Suffer!</vt:lpstr>
      <vt:lpstr>THE SIN Of ACHAN</vt:lpstr>
      <vt:lpstr>THE SIN Of ACHAN</vt:lpstr>
      <vt:lpstr>THE SIN Of ACHAN</vt:lpstr>
      <vt:lpstr>THE SIN Of ACHAN</vt:lpstr>
      <vt:lpstr>One Sin, Not Repented of, Can Make a Big Difference!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20</cp:revision>
  <dcterms:created xsi:type="dcterms:W3CDTF">2023-03-16T21:17:24Z</dcterms:created>
  <dcterms:modified xsi:type="dcterms:W3CDTF">2023-03-18T00:04:48Z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